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  <p:sldMasterId id="2147483683" r:id="rId3"/>
  </p:sldMasterIdLst>
  <p:notesMasterIdLst>
    <p:notesMasterId r:id="rId7"/>
  </p:notesMasterIdLst>
  <p:sldIdLst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E2AB-BC92-4FE9-962C-54CA70866F30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CD6-A999-4E0A-AE3F-1CA3E3AC6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5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container continuous </a:t>
            </a:r>
            <a:r>
              <a:rPr lang="en-US" dirty="0" err="1"/>
              <a:t>worfklows</a:t>
            </a:r>
            <a:r>
              <a:rPr lang="en-US" dirty="0"/>
              <a:t>, we see containers and registries are a key concept. </a:t>
            </a:r>
          </a:p>
          <a:p>
            <a:r>
              <a:rPr lang="en-US" dirty="0"/>
              <a:t>We start with what we call the inner loop. Which is everything you do before you commit code.</a:t>
            </a:r>
          </a:p>
          <a:p>
            <a:r>
              <a:rPr lang="en-US" dirty="0"/>
              <a:t>From the beginning of your development cycle, you’re building and running your code in containers.</a:t>
            </a:r>
          </a:p>
          <a:p>
            <a:r>
              <a:rPr lang="en-US" dirty="0"/>
              <a:t>We pull base images from a container registry. Either Docker Hub, or perhaps our private corporate registry.</a:t>
            </a:r>
          </a:p>
          <a:p>
            <a:r>
              <a:rPr lang="en-US" dirty="0"/>
              <a:t>As we’re happy with our code, we commit the code to a source code repository. </a:t>
            </a:r>
          </a:p>
          <a:p>
            <a:r>
              <a:rPr lang="en-US" dirty="0"/>
              <a:t>The build system takes our code, a dockerfile that describes the build system and builds the collection of images I need for deployment</a:t>
            </a:r>
          </a:p>
          <a:p>
            <a:r>
              <a:rPr lang="en-US" dirty="0"/>
              <a:t>The images are pushed to our private registry, with the environment configurations extracted from the image.</a:t>
            </a:r>
          </a:p>
          <a:p>
            <a:r>
              <a:rPr lang="en-US" dirty="0"/>
              <a:t>When deployment happens, we pull images, add the environment information and push it out to various environments.</a:t>
            </a:r>
          </a:p>
          <a:p>
            <a:r>
              <a:rPr lang="en-US" dirty="0"/>
              <a:t>In Azure, we have many different container hosting offerings. </a:t>
            </a:r>
          </a:p>
          <a:p>
            <a:r>
              <a:rPr lang="en-US" dirty="0"/>
              <a:t>From Azure Container Service, which hosts the best of breed open source orchestrators</a:t>
            </a:r>
          </a:p>
          <a:p>
            <a:r>
              <a:rPr lang="en-US" dirty="0"/>
              <a:t>To Service Fabric, which can host guest containers</a:t>
            </a:r>
          </a:p>
          <a:p>
            <a:r>
              <a:rPr lang="en-US" dirty="0"/>
              <a:t>Or, Azure Batch, App Services for single container workloads that can scale.</a:t>
            </a:r>
          </a:p>
          <a:p>
            <a:r>
              <a:rPr lang="en-US" dirty="0"/>
              <a:t>And Azure continues to expand it’s container hosts as containers are becoming the unit of deployment.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4/17/2017 8:49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12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55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1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24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3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80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6010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0621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615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2859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65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02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78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431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961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22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59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6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65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3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8771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496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37585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588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7897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7537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7880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09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108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46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301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2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444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56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7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0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3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09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1762B-97E8-4F5C-9A4A-16696BF53465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B3FBD-3C5B-41B8-83E5-6842E294A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1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8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png"/><Relationship Id="rId18" Type="http://schemas.openxmlformats.org/officeDocument/2006/relationships/image" Target="../media/image27.emf"/><Relationship Id="rId3" Type="http://schemas.openxmlformats.org/officeDocument/2006/relationships/image" Target="../media/image14.emf"/><Relationship Id="rId7" Type="http://schemas.openxmlformats.org/officeDocument/2006/relationships/image" Target="../media/image17.png"/><Relationship Id="rId12" Type="http://schemas.openxmlformats.org/officeDocument/2006/relationships/image" Target="../media/image22.gif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24.emf"/><Relationship Id="rId10" Type="http://schemas.openxmlformats.org/officeDocument/2006/relationships/image" Target="../media/image20.emf"/><Relationship Id="rId4" Type="http://schemas.openxmlformats.org/officeDocument/2006/relationships/image" Target="../media/image15.png"/><Relationship Id="rId9" Type="http://schemas.openxmlformats.org/officeDocument/2006/relationships/image" Target="../media/image19.emf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200834" y="289957"/>
            <a:ext cx="10460609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5882" b="1" spc="-100" dirty="0">
                <a:solidFill>
                  <a:srgbClr val="9B4F96"/>
                </a:solidFill>
              </a:rPr>
              <a:t>Visual Studio Container Tools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70066" y="1701053"/>
            <a:ext cx="7169893" cy="2018548"/>
          </a:xfr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498" indent="-609498" defTabSz="914367"/>
            <a:r>
              <a:rPr lang="en-US" sz="3200" dirty="0"/>
              <a:t>Run, Debug, Test Web &amp; Console apps in docker containers</a:t>
            </a:r>
          </a:p>
          <a:p>
            <a:pPr marL="761872" lvl="1" indent="-152375" defTabSz="914367"/>
            <a:r>
              <a:rPr lang="en-US" sz="1467" i="1" dirty="0"/>
              <a:t>.NET FX w/Windows Server, .NET Core with Nano Server and Linux</a:t>
            </a:r>
          </a:p>
          <a:p>
            <a:pPr marL="609498" indent="-609498" defTabSz="914367"/>
            <a:r>
              <a:rPr lang="en-US" sz="3200" dirty="0"/>
              <a:t>Breakpoint Debugging</a:t>
            </a:r>
          </a:p>
          <a:p>
            <a:pPr marL="609498" indent="-609498" defTabSz="914367"/>
            <a:r>
              <a:rPr lang="en-US" sz="3200" dirty="0"/>
              <a:t>Edit &amp; Refresh of code</a:t>
            </a:r>
          </a:p>
          <a:p>
            <a:pPr marL="609498" indent="-609498" defTabSz="914367"/>
            <a:r>
              <a:rPr lang="en-US" sz="3200" dirty="0"/>
              <a:t>Scaffolds docker assets</a:t>
            </a:r>
          </a:p>
          <a:p>
            <a:pPr marL="761872" lvl="1" indent="-224329" defTabSz="914367">
              <a:tabLst>
                <a:tab pos="1218996" algn="l"/>
              </a:tabLst>
            </a:pPr>
            <a:r>
              <a:rPr lang="en-US" sz="1866" dirty="0"/>
              <a:t>Dockerfile, docker-</a:t>
            </a:r>
            <a:r>
              <a:rPr lang="en-US" sz="1866" dirty="0" err="1"/>
              <a:t>compose.yml</a:t>
            </a:r>
            <a:endParaRPr lang="en-US" sz="1866" dirty="0"/>
          </a:p>
        </p:txBody>
      </p:sp>
      <p:pic>
        <p:nvPicPr>
          <p:cNvPr id="23" name="Picture 4" descr="https://zapier.cachefly.net/storage/services/59152a3a91bfe0ddd2fc9b978448593a.128x12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22115" r="21627" b="23287"/>
          <a:stretch/>
        </p:blipFill>
        <p:spPr bwMode="auto">
          <a:xfrm>
            <a:off x="232418" y="289957"/>
            <a:ext cx="970299" cy="9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AF0AE2-577F-466A-8196-2787929B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8705">
            <a:off x="6843952" y="1457998"/>
            <a:ext cx="5255054" cy="295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2D72A0-097E-40AD-AA86-2D913DCD7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63">
            <a:off x="9405901" y="1171340"/>
            <a:ext cx="2561905" cy="2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F0FFD5-0880-4C68-8E4F-60EF9212A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51783">
            <a:off x="0" y="4935403"/>
            <a:ext cx="2456023" cy="919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5AE43-BC58-4A2B-BAD9-1B5646F75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7056">
            <a:off x="4984989" y="4021305"/>
            <a:ext cx="2872860" cy="2667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891B5-BB2B-41FC-97ED-13C3BC9C6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8620">
            <a:off x="2117858" y="5578356"/>
            <a:ext cx="2414910" cy="114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09655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ight Arrow 5"/>
          <p:cNvSpPr/>
          <p:nvPr/>
        </p:nvSpPr>
        <p:spPr>
          <a:xfrm>
            <a:off x="866228" y="1680342"/>
            <a:ext cx="2622623" cy="92548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727">
              <a:defRPr/>
            </a:pPr>
            <a:endParaRPr lang="en-US" sz="1078" kern="0" dirty="0">
              <a:solidFill>
                <a:sysClr val="windowText" lastClr="000000"/>
              </a:solidFill>
              <a:latin typeface="Segoe UI"/>
            </a:endParaRPr>
          </a:p>
        </p:txBody>
      </p:sp>
      <p:pic>
        <p:nvPicPr>
          <p:cNvPr id="352" name="Picture 35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8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54930" y="1795645"/>
            <a:ext cx="588097" cy="613299"/>
          </a:xfrm>
          <a:prstGeom prst="rect">
            <a:avLst/>
          </a:prstGeom>
        </p:spPr>
      </p:pic>
      <p:cxnSp>
        <p:nvCxnSpPr>
          <p:cNvPr id="353" name="Straight Arrow Connector 352"/>
          <p:cNvCxnSpPr>
            <a:cxnSpLocks/>
          </p:cNvCxnSpPr>
          <p:nvPr/>
        </p:nvCxnSpPr>
        <p:spPr>
          <a:xfrm>
            <a:off x="4125238" y="2792770"/>
            <a:ext cx="771637" cy="65680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headEnd type="triangle" w="med" len="lg"/>
            <a:tailEnd type="triangle" w="med" len="lg"/>
          </a:ln>
          <a:effectLst/>
        </p:spPr>
      </p:cxnSp>
      <p:grpSp>
        <p:nvGrpSpPr>
          <p:cNvPr id="354" name="Group 353"/>
          <p:cNvGrpSpPr/>
          <p:nvPr/>
        </p:nvGrpSpPr>
        <p:grpSpPr>
          <a:xfrm>
            <a:off x="3610277" y="2525792"/>
            <a:ext cx="521943" cy="305259"/>
            <a:chOff x="4227749" y="3121751"/>
            <a:chExt cx="532409" cy="311380"/>
          </a:xfrm>
        </p:grpSpPr>
        <p:grpSp>
          <p:nvGrpSpPr>
            <p:cNvPr id="355" name="Group 354"/>
            <p:cNvGrpSpPr>
              <a:grpSpLocks noChangeAspect="1"/>
            </p:cNvGrpSpPr>
            <p:nvPr/>
          </p:nvGrpSpPr>
          <p:grpSpPr>
            <a:xfrm>
              <a:off x="4227749" y="3180454"/>
              <a:ext cx="450741" cy="252677"/>
              <a:chOff x="3523102" y="1791568"/>
              <a:chExt cx="6746733" cy="3782104"/>
            </a:xfrm>
            <a:solidFill>
              <a:srgbClr val="002060"/>
            </a:solidFill>
          </p:grpSpPr>
          <p:sp>
            <p:nvSpPr>
              <p:cNvPr id="357" name="Rectangle 356"/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95152">
                  <a:defRPr/>
                </a:pPr>
                <a:endParaRPr lang="en-US" sz="173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58" name="Freeform 73"/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95152">
                  <a:defRPr/>
                </a:pPr>
                <a:endParaRPr lang="en-US" sz="173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59" name="Freeform 74"/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195152">
                  <a:defRPr/>
                </a:pPr>
                <a:endParaRPr lang="en-US" sz="1730" kern="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356" name="Picture 3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287" y="3121751"/>
              <a:ext cx="488871" cy="273622"/>
            </a:xfrm>
            <a:prstGeom prst="rect">
              <a:avLst/>
            </a:prstGeom>
          </p:spPr>
        </p:pic>
      </p:grpSp>
      <p:sp>
        <p:nvSpPr>
          <p:cNvPr id="360" name="Right Arrow 5"/>
          <p:cNvSpPr/>
          <p:nvPr/>
        </p:nvSpPr>
        <p:spPr>
          <a:xfrm>
            <a:off x="2969776" y="1680342"/>
            <a:ext cx="2622623" cy="92548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727">
              <a:defRPr/>
            </a:pPr>
            <a:endParaRPr lang="en-US" sz="1078" kern="0" dirty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361" name="Group 360"/>
          <p:cNvGrpSpPr/>
          <p:nvPr/>
        </p:nvGrpSpPr>
        <p:grpSpPr>
          <a:xfrm>
            <a:off x="2723268" y="1384944"/>
            <a:ext cx="1454532" cy="1497302"/>
            <a:chOff x="2777875" y="1412218"/>
            <a:chExt cx="1483698" cy="1527326"/>
          </a:xfrm>
        </p:grpSpPr>
        <p:sp>
          <p:nvSpPr>
            <p:cNvPr id="362" name="Rounded Rectangle 12"/>
            <p:cNvSpPr/>
            <p:nvPr/>
          </p:nvSpPr>
          <p:spPr>
            <a:xfrm>
              <a:off x="2777875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727">
                <a:defRPr/>
              </a:pPr>
              <a:endParaRPr lang="en-US" sz="1078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825969" y="1794022"/>
              <a:ext cx="1387510" cy="899200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algn="ctr" defTabSz="878727">
                <a:defRPr/>
              </a:pPr>
              <a:r>
                <a:rPr lang="en-US" sz="1568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Build/CI,</a:t>
              </a:r>
            </a:p>
            <a:p>
              <a:pPr marL="228611" indent="-228611" algn="ctr" defTabSz="878727">
                <a:defRPr/>
              </a:pPr>
              <a:r>
                <a:rPr lang="en-US" sz="1568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Integrate,</a:t>
              </a:r>
            </a:p>
            <a:p>
              <a:pPr marL="228611" indent="-228611" algn="ctr" defTabSz="878727">
                <a:defRPr/>
              </a:pPr>
              <a:r>
                <a:rPr lang="en-US" sz="1568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3081795" y="1412218"/>
              <a:ext cx="967141" cy="390626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algn="ctr" defTabSz="878727">
                <a:defRPr/>
              </a:pPr>
              <a:r>
                <a:rPr lang="en-US" sz="1961" b="1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</a:p>
          </p:txBody>
        </p:sp>
        <p:pic>
          <p:nvPicPr>
            <p:cNvPr id="365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2851527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6" name="Right Arrow 5"/>
          <p:cNvSpPr/>
          <p:nvPr/>
        </p:nvSpPr>
        <p:spPr>
          <a:xfrm rot="16200000">
            <a:off x="370474" y="3294931"/>
            <a:ext cx="1876463" cy="92548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727">
              <a:defRPr/>
            </a:pPr>
            <a:endParaRPr lang="en-US" sz="1078" kern="0" dirty="0">
              <a:solidFill>
                <a:sysClr val="windowText" lastClr="000000"/>
              </a:solidFill>
              <a:latin typeface="Segoe UI"/>
            </a:endParaRPr>
          </a:p>
        </p:txBody>
      </p:sp>
      <p:pic>
        <p:nvPicPr>
          <p:cNvPr id="367" name="Picture 36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8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58988" y="4711007"/>
            <a:ext cx="588097" cy="613299"/>
          </a:xfrm>
          <a:prstGeom prst="rect">
            <a:avLst/>
          </a:prstGeom>
        </p:spPr>
      </p:pic>
      <p:grpSp>
        <p:nvGrpSpPr>
          <p:cNvPr id="368" name="Group 367"/>
          <p:cNvGrpSpPr/>
          <p:nvPr/>
        </p:nvGrpSpPr>
        <p:grpSpPr>
          <a:xfrm>
            <a:off x="247992" y="4687416"/>
            <a:ext cx="2569574" cy="1751630"/>
            <a:chOff x="252964" y="4780912"/>
            <a:chExt cx="2621099" cy="1786754"/>
          </a:xfrm>
        </p:grpSpPr>
        <p:sp>
          <p:nvSpPr>
            <p:cNvPr id="369" name="Rounded Rectangle 11"/>
            <p:cNvSpPr/>
            <p:nvPr/>
          </p:nvSpPr>
          <p:spPr>
            <a:xfrm>
              <a:off x="300269" y="4780912"/>
              <a:ext cx="2573794" cy="178675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727">
                <a:defRPr/>
              </a:pPr>
              <a:endParaRPr lang="en-US" sz="1078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370" name="Group 369"/>
            <p:cNvGrpSpPr/>
            <p:nvPr/>
          </p:nvGrpSpPr>
          <p:grpSpPr>
            <a:xfrm>
              <a:off x="1756065" y="5902498"/>
              <a:ext cx="658373" cy="378242"/>
              <a:chOff x="2195243" y="5902498"/>
              <a:chExt cx="658373" cy="378242"/>
            </a:xfrm>
          </p:grpSpPr>
          <p:sp>
            <p:nvSpPr>
              <p:cNvPr id="382" name="Rectangle 30"/>
              <p:cNvSpPr>
                <a:spLocks noChangeArrowheads="1"/>
              </p:cNvSpPr>
              <p:nvPr/>
            </p:nvSpPr>
            <p:spPr bwMode="auto">
              <a:xfrm>
                <a:off x="2273989" y="5902498"/>
                <a:ext cx="509916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3" name="Oval 31"/>
              <p:cNvSpPr>
                <a:spLocks noChangeArrowheads="1"/>
              </p:cNvSpPr>
              <p:nvPr/>
            </p:nvSpPr>
            <p:spPr bwMode="auto">
              <a:xfrm>
                <a:off x="2524429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4" name="Rectangle 32"/>
              <p:cNvSpPr>
                <a:spLocks noChangeArrowheads="1"/>
              </p:cNvSpPr>
              <p:nvPr/>
            </p:nvSpPr>
            <p:spPr bwMode="auto">
              <a:xfrm>
                <a:off x="2292062" y="5929607"/>
                <a:ext cx="475061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5" name="Freeform 33"/>
              <p:cNvSpPr>
                <a:spLocks/>
              </p:cNvSpPr>
              <p:nvPr/>
            </p:nvSpPr>
            <p:spPr bwMode="auto">
              <a:xfrm>
                <a:off x="2195243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7 w 449"/>
                  <a:gd name="T5" fmla="*/ 18 h 18"/>
                  <a:gd name="T6" fmla="*/ 433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8" y="18"/>
                      <a:pt x="17" y="18"/>
                    </a:cubicBezTo>
                    <a:cubicBezTo>
                      <a:pt x="433" y="18"/>
                      <a:pt x="433" y="18"/>
                      <a:pt x="433" y="18"/>
                    </a:cubicBezTo>
                    <a:cubicBezTo>
                      <a:pt x="442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6" name="Freeform 38"/>
              <p:cNvSpPr>
                <a:spLocks/>
              </p:cNvSpPr>
              <p:nvPr/>
            </p:nvSpPr>
            <p:spPr bwMode="auto">
              <a:xfrm>
                <a:off x="2440519" y="6016100"/>
                <a:ext cx="171693" cy="153621"/>
              </a:xfrm>
              <a:custGeom>
                <a:avLst/>
                <a:gdLst>
                  <a:gd name="T0" fmla="*/ 99 w 117"/>
                  <a:gd name="T1" fmla="*/ 40 h 105"/>
                  <a:gd name="T2" fmla="*/ 114 w 117"/>
                  <a:gd name="T3" fmla="*/ 14 h 105"/>
                  <a:gd name="T4" fmla="*/ 89 w 117"/>
                  <a:gd name="T5" fmla="*/ 1 h 105"/>
                  <a:gd name="T6" fmla="*/ 63 w 117"/>
                  <a:gd name="T7" fmla="*/ 7 h 105"/>
                  <a:gd name="T8" fmla="*/ 40 w 117"/>
                  <a:gd name="T9" fmla="*/ 1 h 105"/>
                  <a:gd name="T10" fmla="*/ 12 w 117"/>
                  <a:gd name="T11" fmla="*/ 18 h 105"/>
                  <a:gd name="T12" fmla="*/ 20 w 117"/>
                  <a:gd name="T13" fmla="*/ 87 h 105"/>
                  <a:gd name="T14" fmla="*/ 42 w 117"/>
                  <a:gd name="T15" fmla="*/ 105 h 105"/>
                  <a:gd name="T16" fmla="*/ 64 w 117"/>
                  <a:gd name="T17" fmla="*/ 99 h 105"/>
                  <a:gd name="T18" fmla="*/ 87 w 117"/>
                  <a:gd name="T19" fmla="*/ 104 h 105"/>
                  <a:gd name="T20" fmla="*/ 108 w 117"/>
                  <a:gd name="T21" fmla="*/ 88 h 105"/>
                  <a:gd name="T22" fmla="*/ 117 w 117"/>
                  <a:gd name="T23" fmla="*/ 68 h 105"/>
                  <a:gd name="T24" fmla="*/ 99 w 117"/>
                  <a:gd name="T25" fmla="*/ 4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05">
                    <a:moveTo>
                      <a:pt x="99" y="40"/>
                    </a:moveTo>
                    <a:cubicBezTo>
                      <a:pt x="99" y="23"/>
                      <a:pt x="113" y="15"/>
                      <a:pt x="114" y="14"/>
                    </a:cubicBezTo>
                    <a:cubicBezTo>
                      <a:pt x="106" y="3"/>
                      <a:pt x="93" y="1"/>
                      <a:pt x="89" y="1"/>
                    </a:cubicBezTo>
                    <a:cubicBezTo>
                      <a:pt x="78" y="0"/>
                      <a:pt x="68" y="7"/>
                      <a:pt x="63" y="7"/>
                    </a:cubicBezTo>
                    <a:cubicBezTo>
                      <a:pt x="57" y="7"/>
                      <a:pt x="49" y="1"/>
                      <a:pt x="40" y="1"/>
                    </a:cubicBezTo>
                    <a:cubicBezTo>
                      <a:pt x="28" y="1"/>
                      <a:pt x="18" y="8"/>
                      <a:pt x="12" y="18"/>
                    </a:cubicBezTo>
                    <a:cubicBezTo>
                      <a:pt x="0" y="39"/>
                      <a:pt x="9" y="70"/>
                      <a:pt x="20" y="87"/>
                    </a:cubicBezTo>
                    <a:cubicBezTo>
                      <a:pt x="26" y="96"/>
                      <a:pt x="33" y="105"/>
                      <a:pt x="42" y="105"/>
                    </a:cubicBezTo>
                    <a:cubicBezTo>
                      <a:pt x="51" y="104"/>
                      <a:pt x="54" y="99"/>
                      <a:pt x="64" y="99"/>
                    </a:cubicBezTo>
                    <a:cubicBezTo>
                      <a:pt x="75" y="99"/>
                      <a:pt x="78" y="105"/>
                      <a:pt x="87" y="104"/>
                    </a:cubicBezTo>
                    <a:cubicBezTo>
                      <a:pt x="96" y="104"/>
                      <a:pt x="102" y="96"/>
                      <a:pt x="108" y="88"/>
                    </a:cubicBezTo>
                    <a:cubicBezTo>
                      <a:pt x="115" y="78"/>
                      <a:pt x="117" y="69"/>
                      <a:pt x="117" y="68"/>
                    </a:cubicBezTo>
                    <a:cubicBezTo>
                      <a:pt x="117" y="68"/>
                      <a:pt x="99" y="61"/>
                      <a:pt x="99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7" name="Freeform 39"/>
              <p:cNvSpPr>
                <a:spLocks/>
              </p:cNvSpPr>
              <p:nvPr/>
            </p:nvSpPr>
            <p:spPr bwMode="auto">
              <a:xfrm>
                <a:off x="2530884" y="5968335"/>
                <a:ext cx="42600" cy="47765"/>
              </a:xfrm>
              <a:custGeom>
                <a:avLst/>
                <a:gdLst>
                  <a:gd name="T0" fmla="*/ 21 w 29"/>
                  <a:gd name="T1" fmla="*/ 22 h 32"/>
                  <a:gd name="T2" fmla="*/ 28 w 29"/>
                  <a:gd name="T3" fmla="*/ 0 h 32"/>
                  <a:gd name="T4" fmla="*/ 8 w 29"/>
                  <a:gd name="T5" fmla="*/ 10 h 32"/>
                  <a:gd name="T6" fmla="*/ 1 w 29"/>
                  <a:gd name="T7" fmla="*/ 31 h 32"/>
                  <a:gd name="T8" fmla="*/ 21 w 29"/>
                  <a:gd name="T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21" y="22"/>
                    </a:moveTo>
                    <a:cubicBezTo>
                      <a:pt x="26" y="16"/>
                      <a:pt x="29" y="8"/>
                      <a:pt x="28" y="0"/>
                    </a:cubicBezTo>
                    <a:cubicBezTo>
                      <a:pt x="21" y="0"/>
                      <a:pt x="13" y="4"/>
                      <a:pt x="8" y="10"/>
                    </a:cubicBezTo>
                    <a:cubicBezTo>
                      <a:pt x="3" y="15"/>
                      <a:pt x="0" y="23"/>
                      <a:pt x="1" y="31"/>
                    </a:cubicBezTo>
                    <a:cubicBezTo>
                      <a:pt x="8" y="32"/>
                      <a:pt x="16" y="27"/>
                      <a:pt x="2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06413" y="5902498"/>
              <a:ext cx="658373" cy="378242"/>
              <a:chOff x="1392286" y="5902498"/>
              <a:chExt cx="658373" cy="378242"/>
            </a:xfrm>
          </p:grpSpPr>
          <p:sp>
            <p:nvSpPr>
              <p:cNvPr id="374" name="Rectangle 34"/>
              <p:cNvSpPr>
                <a:spLocks noChangeArrowheads="1"/>
              </p:cNvSpPr>
              <p:nvPr/>
            </p:nvSpPr>
            <p:spPr bwMode="auto">
              <a:xfrm>
                <a:off x="1469742" y="5902498"/>
                <a:ext cx="511207" cy="345968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5" name="Oval 35"/>
              <p:cNvSpPr>
                <a:spLocks noChangeArrowheads="1"/>
              </p:cNvSpPr>
              <p:nvPr/>
            </p:nvSpPr>
            <p:spPr bwMode="auto">
              <a:xfrm>
                <a:off x="1721472" y="5910244"/>
                <a:ext cx="9036" cy="90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6" name="Rectangle 36"/>
              <p:cNvSpPr>
                <a:spLocks noChangeArrowheads="1"/>
              </p:cNvSpPr>
              <p:nvPr/>
            </p:nvSpPr>
            <p:spPr bwMode="auto">
              <a:xfrm>
                <a:off x="1487815" y="5929607"/>
                <a:ext cx="476352" cy="304659"/>
              </a:xfrm>
              <a:prstGeom prst="rect">
                <a:avLst/>
              </a:prstGeom>
              <a:solidFill>
                <a:srgbClr val="007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7" name="Freeform 37"/>
              <p:cNvSpPr>
                <a:spLocks/>
              </p:cNvSpPr>
              <p:nvPr/>
            </p:nvSpPr>
            <p:spPr bwMode="auto">
              <a:xfrm>
                <a:off x="1392286" y="6254921"/>
                <a:ext cx="658373" cy="25819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8" name="Freeform 40"/>
              <p:cNvSpPr>
                <a:spLocks/>
              </p:cNvSpPr>
              <p:nvPr/>
            </p:nvSpPr>
            <p:spPr bwMode="auto">
              <a:xfrm>
                <a:off x="1711145" y="5988990"/>
                <a:ext cx="98110" cy="86493"/>
              </a:xfrm>
              <a:custGeom>
                <a:avLst/>
                <a:gdLst>
                  <a:gd name="T0" fmla="*/ 0 w 76"/>
                  <a:gd name="T1" fmla="*/ 67 h 67"/>
                  <a:gd name="T2" fmla="*/ 76 w 76"/>
                  <a:gd name="T3" fmla="*/ 67 h 67"/>
                  <a:gd name="T4" fmla="*/ 76 w 76"/>
                  <a:gd name="T5" fmla="*/ 0 h 67"/>
                  <a:gd name="T6" fmla="*/ 0 w 76"/>
                  <a:gd name="T7" fmla="*/ 11 h 67"/>
                  <a:gd name="T8" fmla="*/ 0 w 7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7">
                    <a:moveTo>
                      <a:pt x="0" y="67"/>
                    </a:moveTo>
                    <a:lnTo>
                      <a:pt x="76" y="67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79" name="Freeform 41"/>
              <p:cNvSpPr>
                <a:spLocks/>
              </p:cNvSpPr>
              <p:nvPr/>
            </p:nvSpPr>
            <p:spPr bwMode="auto">
              <a:xfrm>
                <a:off x="1633689" y="6003191"/>
                <a:ext cx="73582" cy="72292"/>
              </a:xfrm>
              <a:custGeom>
                <a:avLst/>
                <a:gdLst>
                  <a:gd name="T0" fmla="*/ 57 w 57"/>
                  <a:gd name="T1" fmla="*/ 56 h 56"/>
                  <a:gd name="T2" fmla="*/ 57 w 57"/>
                  <a:gd name="T3" fmla="*/ 0 h 56"/>
                  <a:gd name="T4" fmla="*/ 0 w 57"/>
                  <a:gd name="T5" fmla="*/ 8 h 56"/>
                  <a:gd name="T6" fmla="*/ 0 w 57"/>
                  <a:gd name="T7" fmla="*/ 56 h 56"/>
                  <a:gd name="T8" fmla="*/ 57 w 5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57" y="56"/>
                    </a:moveTo>
                    <a:lnTo>
                      <a:pt x="57" y="0"/>
                    </a:lnTo>
                    <a:lnTo>
                      <a:pt x="0" y="8"/>
                    </a:lnTo>
                    <a:lnTo>
                      <a:pt x="0" y="56"/>
                    </a:lnTo>
                    <a:lnTo>
                      <a:pt x="57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0" name="Freeform 42"/>
              <p:cNvSpPr>
                <a:spLocks/>
              </p:cNvSpPr>
              <p:nvPr/>
            </p:nvSpPr>
            <p:spPr bwMode="auto">
              <a:xfrm>
                <a:off x="1633689" y="6078064"/>
                <a:ext cx="73582" cy="73583"/>
              </a:xfrm>
              <a:custGeom>
                <a:avLst/>
                <a:gdLst>
                  <a:gd name="T0" fmla="*/ 57 w 57"/>
                  <a:gd name="T1" fmla="*/ 0 h 57"/>
                  <a:gd name="T2" fmla="*/ 0 w 57"/>
                  <a:gd name="T3" fmla="*/ 0 h 57"/>
                  <a:gd name="T4" fmla="*/ 0 w 57"/>
                  <a:gd name="T5" fmla="*/ 49 h 57"/>
                  <a:gd name="T6" fmla="*/ 57 w 57"/>
                  <a:gd name="T7" fmla="*/ 57 h 57"/>
                  <a:gd name="T8" fmla="*/ 57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57" y="0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57" y="5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381" name="Freeform 43"/>
              <p:cNvSpPr>
                <a:spLocks/>
              </p:cNvSpPr>
              <p:nvPr/>
            </p:nvSpPr>
            <p:spPr bwMode="auto">
              <a:xfrm>
                <a:off x="1711145" y="6078064"/>
                <a:ext cx="98110" cy="87783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7 h 68"/>
                  <a:gd name="T4" fmla="*/ 76 w 76"/>
                  <a:gd name="T5" fmla="*/ 68 h 68"/>
                  <a:gd name="T6" fmla="*/ 76 w 76"/>
                  <a:gd name="T7" fmla="*/ 0 h 68"/>
                  <a:gd name="T8" fmla="*/ 0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lnTo>
                      <a:pt x="0" y="57"/>
                    </a:lnTo>
                    <a:lnTo>
                      <a:pt x="76" y="68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72" name="TextBox 371"/>
            <p:cNvSpPr txBox="1"/>
            <p:nvPr/>
          </p:nvSpPr>
          <p:spPr>
            <a:xfrm>
              <a:off x="252964" y="4876684"/>
              <a:ext cx="967141" cy="390626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algn="ctr" defTabSz="878727">
                <a:defRPr/>
              </a:pPr>
              <a:r>
                <a:rPr lang="en-US" sz="1961" b="1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1.</a:t>
              </a:r>
            </a:p>
          </p:txBody>
        </p:sp>
        <p:pic>
          <p:nvPicPr>
            <p:cNvPr id="373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1362028" y="6201582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8" name="Right Arrow 5"/>
          <p:cNvSpPr/>
          <p:nvPr/>
        </p:nvSpPr>
        <p:spPr>
          <a:xfrm>
            <a:off x="5509636" y="1669768"/>
            <a:ext cx="2000961" cy="925482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727">
              <a:defRPr/>
            </a:pPr>
            <a:endParaRPr lang="en-US" sz="1078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89" name="Freeform: Shape 388"/>
          <p:cNvSpPr/>
          <p:nvPr/>
        </p:nvSpPr>
        <p:spPr>
          <a:xfrm rot="16200000">
            <a:off x="6626089" y="2537060"/>
            <a:ext cx="4334773" cy="1178644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7029" h="1202278">
                <a:moveTo>
                  <a:pt x="4387029" y="881005"/>
                </a:moveTo>
                <a:lnTo>
                  <a:pt x="4387029" y="1202278"/>
                </a:lnTo>
                <a:lnTo>
                  <a:pt x="4714" y="1202278"/>
                </a:lnTo>
                <a:lnTo>
                  <a:pt x="4714" y="885097"/>
                </a:lnTo>
                <a:lnTo>
                  <a:pt x="0" y="885083"/>
                </a:lnTo>
                <a:lnTo>
                  <a:pt x="4714" y="883793"/>
                </a:lnTo>
                <a:lnTo>
                  <a:pt x="4714" y="881005"/>
                </a:lnTo>
                <a:lnTo>
                  <a:pt x="14900" y="881005"/>
                </a:lnTo>
                <a:lnTo>
                  <a:pt x="3233840" y="0"/>
                </a:lnTo>
                <a:lnTo>
                  <a:pt x="4365100" y="881005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727">
              <a:defRPr/>
            </a:pPr>
            <a:endParaRPr lang="en-US" sz="1078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90" name="Title 1"/>
          <p:cNvSpPr txBox="1">
            <a:spLocks/>
          </p:cNvSpPr>
          <p:nvPr/>
        </p:nvSpPr>
        <p:spPr>
          <a:xfrm>
            <a:off x="821723" y="358435"/>
            <a:ext cx="10308885" cy="723379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Containerized Workflow</a:t>
            </a:r>
            <a:endParaRPr lang="en-US" sz="4705" spc="-100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391" name="Bent Arrow 14"/>
          <p:cNvSpPr/>
          <p:nvPr/>
        </p:nvSpPr>
        <p:spPr>
          <a:xfrm rot="10800000">
            <a:off x="2857262" y="2803359"/>
            <a:ext cx="5731961" cy="3061210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0078D7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727">
              <a:defRPr/>
            </a:pPr>
            <a:endParaRPr lang="en-US" sz="1078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92" name="AutoShape 21"/>
          <p:cNvSpPr>
            <a:spLocks noChangeAspect="1" noChangeArrowheads="1" noTextEdit="1"/>
          </p:cNvSpPr>
          <p:nvPr/>
        </p:nvSpPr>
        <p:spPr bwMode="auto">
          <a:xfrm>
            <a:off x="464368" y="5052795"/>
            <a:ext cx="2190667" cy="141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sz="176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8488128" y="5596781"/>
            <a:ext cx="1494753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1765" i="1" kern="0" dirty="0">
                <a:solidFill>
                  <a:sysClr val="windowText" lastClr="000000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Outer-Loop</a:t>
            </a:r>
          </a:p>
        </p:txBody>
      </p:sp>
      <p:sp>
        <p:nvSpPr>
          <p:cNvPr id="394" name="Rectangle 393"/>
          <p:cNvSpPr/>
          <p:nvPr/>
        </p:nvSpPr>
        <p:spPr>
          <a:xfrm>
            <a:off x="623677" y="3642415"/>
            <a:ext cx="505911" cy="422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defRPr/>
            </a:pPr>
            <a:r>
              <a:rPr lang="en-US" sz="1078" kern="0" dirty="0">
                <a:solidFill>
                  <a:sysClr val="windowText" lastClr="000000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Push</a:t>
            </a:r>
          </a:p>
          <a:p>
            <a:pPr algn="ctr" defTabSz="896386">
              <a:defRPr/>
            </a:pPr>
            <a:r>
              <a:rPr lang="en-US" sz="1078" kern="0" dirty="0">
                <a:solidFill>
                  <a:sysClr val="windowText" lastClr="000000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</a:p>
        </p:txBody>
      </p:sp>
      <p:cxnSp>
        <p:nvCxnSpPr>
          <p:cNvPr id="395" name="Straight Arrow Connector 394"/>
          <p:cNvCxnSpPr>
            <a:cxnSpLocks/>
          </p:cNvCxnSpPr>
          <p:nvPr/>
        </p:nvCxnSpPr>
        <p:spPr>
          <a:xfrm flipH="1">
            <a:off x="2918899" y="3809122"/>
            <a:ext cx="1967641" cy="11629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headEnd type="none"/>
            <a:tailEnd type="triangle" w="med" len="lg"/>
          </a:ln>
          <a:effectLst/>
        </p:spPr>
      </p:cxnSp>
      <p:grpSp>
        <p:nvGrpSpPr>
          <p:cNvPr id="396" name="Group 395"/>
          <p:cNvGrpSpPr/>
          <p:nvPr/>
        </p:nvGrpSpPr>
        <p:grpSpPr>
          <a:xfrm>
            <a:off x="7423531" y="1360918"/>
            <a:ext cx="1458884" cy="1605804"/>
            <a:chOff x="7572388" y="1387710"/>
            <a:chExt cx="1488138" cy="1638004"/>
          </a:xfrm>
        </p:grpSpPr>
        <p:sp>
          <p:nvSpPr>
            <p:cNvPr id="397" name="Rounded Rectangle 26"/>
            <p:cNvSpPr/>
            <p:nvPr/>
          </p:nvSpPr>
          <p:spPr>
            <a:xfrm>
              <a:off x="7576828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727">
                <a:defRPr/>
              </a:pPr>
              <a:endParaRPr lang="en-US" sz="1078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defTabSz="878727">
                <a:defRPr/>
              </a:pPr>
              <a:r>
                <a:rPr lang="en-US" sz="1078" kern="0" dirty="0">
                  <a:solidFill>
                    <a:prstClr val="white"/>
                  </a:solidFill>
                  <a:latin typeface="Segoe UI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611" indent="-228611" defTabSz="878727">
                <a:defRPr/>
              </a:pPr>
              <a:r>
                <a:rPr lang="en-US" sz="1078" kern="0" dirty="0">
                  <a:solidFill>
                    <a:prstClr val="white"/>
                  </a:solidFill>
                  <a:latin typeface="Segoe UI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algn="ctr" defTabSz="878727">
                <a:defRPr/>
              </a:pPr>
              <a:r>
                <a:rPr lang="en-US" sz="1568" kern="0" dirty="0">
                  <a:solidFill>
                    <a:prstClr val="white"/>
                  </a:solidFill>
                  <a:latin typeface="Segoe UI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sp>
          <p:nvSpPr>
            <p:cNvPr id="402" name="TextBox 401"/>
            <p:cNvSpPr txBox="1"/>
            <p:nvPr/>
          </p:nvSpPr>
          <p:spPr>
            <a:xfrm>
              <a:off x="7849949" y="1387710"/>
              <a:ext cx="967141" cy="390626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algn="ctr" defTabSz="878727">
                <a:defRPr/>
              </a:pPr>
              <a:r>
                <a:rPr lang="en-US" sz="1961" b="1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5.</a:t>
              </a:r>
            </a:p>
          </p:txBody>
        </p:sp>
        <p:pic>
          <p:nvPicPr>
            <p:cNvPr id="403" name="Picture 4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404" name="Straight Connector 403"/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dash"/>
            </a:ln>
            <a:effectLst/>
          </p:spPr>
        </p:cxnSp>
        <p:cxnSp>
          <p:nvCxnSpPr>
            <p:cNvPr id="405" name="Straight Connector 404"/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9525" cap="flat" cmpd="sng" algn="ctr">
              <a:solidFill>
                <a:srgbClr val="353535"/>
              </a:solidFill>
              <a:prstDash val="dash"/>
            </a:ln>
            <a:effectLst/>
          </p:spPr>
        </p:cxnSp>
        <p:sp>
          <p:nvSpPr>
            <p:cNvPr id="406" name="Rectangle: Rounded Corners 405"/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rgbClr val="35353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4589865" y="4655138"/>
            <a:ext cx="2028741" cy="1580603"/>
            <a:chOff x="4681901" y="4747986"/>
            <a:chExt cx="2069421" cy="1612297"/>
          </a:xfrm>
        </p:grpSpPr>
        <p:pic>
          <p:nvPicPr>
            <p:cNvPr id="408" name="Picture 40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002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681901" y="4854122"/>
              <a:ext cx="2069421" cy="1506161"/>
            </a:xfrm>
            <a:prstGeom prst="rect">
              <a:avLst/>
            </a:prstGeom>
          </p:spPr>
        </p:pic>
        <p:sp>
          <p:nvSpPr>
            <p:cNvPr id="409" name="Rectangle 408"/>
            <p:cNvSpPr/>
            <p:nvPr/>
          </p:nvSpPr>
          <p:spPr>
            <a:xfrm>
              <a:off x="4984766" y="4897716"/>
              <a:ext cx="1705477" cy="202787"/>
            </a:xfrm>
            <a:prstGeom prst="rect">
              <a:avLst/>
            </a:prstGeom>
            <a:solidFill>
              <a:srgbClr val="656565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96386">
                <a:defRPr/>
              </a:pPr>
              <a:endParaRPr lang="en-US" sz="1765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291402" y="4747986"/>
              <a:ext cx="967141" cy="390626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algn="ctr" defTabSz="878727">
                <a:defRPr/>
              </a:pPr>
              <a:r>
                <a:rPr lang="en-US" sz="1961" b="1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6.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9366051" y="958996"/>
            <a:ext cx="2513156" cy="609100"/>
            <a:chOff x="2260698" y="1058892"/>
            <a:chExt cx="2563550" cy="621314"/>
          </a:xfrm>
        </p:grpSpPr>
        <p:sp>
          <p:nvSpPr>
            <p:cNvPr id="412" name="Rectangle 411"/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49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727">
                <a:defRPr/>
              </a:pPr>
              <a:r>
                <a:rPr lang="en-US" sz="1568" kern="0" dirty="0">
                  <a:solidFill>
                    <a:prstClr val="white"/>
                  </a:solidFill>
                  <a:latin typeface="Segoe UI"/>
                </a:rPr>
                <a:t>Container Service</a:t>
              </a:r>
            </a:p>
          </p:txBody>
        </p:sp>
        <p:pic>
          <p:nvPicPr>
            <p:cNvPr id="413" name="Picture 4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414" name="Group 413"/>
          <p:cNvGrpSpPr/>
          <p:nvPr/>
        </p:nvGrpSpPr>
        <p:grpSpPr>
          <a:xfrm>
            <a:off x="9366051" y="1579690"/>
            <a:ext cx="2513156" cy="609100"/>
            <a:chOff x="2260698" y="1672902"/>
            <a:chExt cx="2563550" cy="621314"/>
          </a:xfrm>
        </p:grpSpPr>
        <p:sp>
          <p:nvSpPr>
            <p:cNvPr id="415" name="Rectangle 414"/>
            <p:cNvSpPr/>
            <p:nvPr/>
          </p:nvSpPr>
          <p:spPr>
            <a:xfrm>
              <a:off x="2260698" y="167290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49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727">
                <a:defRPr/>
              </a:pPr>
              <a:r>
                <a:rPr lang="en-US" sz="1568" kern="0" dirty="0">
                  <a:solidFill>
                    <a:prstClr val="white"/>
                  </a:solidFill>
                  <a:latin typeface="Segoe UI"/>
                </a:rPr>
                <a:t>Service Fabric</a:t>
              </a:r>
            </a:p>
          </p:txBody>
        </p:sp>
        <p:pic>
          <p:nvPicPr>
            <p:cNvPr id="416" name="Picture 4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86537" y="1735699"/>
              <a:ext cx="495338" cy="495720"/>
            </a:xfrm>
            <a:prstGeom prst="rect">
              <a:avLst/>
            </a:prstGeom>
          </p:spPr>
        </p:pic>
      </p:grpSp>
      <p:sp>
        <p:nvSpPr>
          <p:cNvPr id="421" name="Rectangle 420"/>
          <p:cNvSpPr/>
          <p:nvPr/>
        </p:nvSpPr>
        <p:spPr>
          <a:xfrm>
            <a:off x="9366051" y="2821077"/>
            <a:ext cx="2513156" cy="609100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97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727">
              <a:defRPr/>
            </a:pPr>
            <a:r>
              <a:rPr lang="en-US" sz="1568" kern="0" dirty="0">
                <a:solidFill>
                  <a:prstClr val="white"/>
                </a:solidFill>
                <a:latin typeface="Segoe UI"/>
              </a:rPr>
              <a:t>Common soon</a:t>
            </a:r>
          </a:p>
        </p:txBody>
      </p:sp>
      <p:sp>
        <p:nvSpPr>
          <p:cNvPr id="423" name="Rectangle 422"/>
          <p:cNvSpPr/>
          <p:nvPr/>
        </p:nvSpPr>
        <p:spPr>
          <a:xfrm>
            <a:off x="9366051" y="3441771"/>
            <a:ext cx="2513156" cy="609100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97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727">
              <a:defRPr/>
            </a:pPr>
            <a:r>
              <a:rPr lang="en-US" sz="1568" kern="0" dirty="0">
                <a:solidFill>
                  <a:prstClr val="white"/>
                </a:solidFill>
                <a:latin typeface="Segoe UI"/>
              </a:rPr>
              <a:t>…</a:t>
            </a:r>
          </a:p>
        </p:txBody>
      </p:sp>
      <p:sp>
        <p:nvSpPr>
          <p:cNvPr id="424" name="Rectangle 423"/>
          <p:cNvSpPr/>
          <p:nvPr/>
        </p:nvSpPr>
        <p:spPr>
          <a:xfrm>
            <a:off x="9366051" y="4683157"/>
            <a:ext cx="2513156" cy="609100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97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727">
              <a:defRPr/>
            </a:pPr>
            <a:r>
              <a:rPr lang="en-US" sz="1568" kern="0" dirty="0">
                <a:solidFill>
                  <a:prstClr val="white"/>
                </a:solidFill>
                <a:latin typeface="Segoe UI"/>
              </a:rPr>
              <a:t>…</a:t>
            </a:r>
          </a:p>
        </p:txBody>
      </p:sp>
      <p:sp>
        <p:nvSpPr>
          <p:cNvPr id="425" name="Rectangle 424"/>
          <p:cNvSpPr/>
          <p:nvPr/>
        </p:nvSpPr>
        <p:spPr>
          <a:xfrm>
            <a:off x="9366051" y="4062465"/>
            <a:ext cx="2513156" cy="609100"/>
          </a:xfrm>
          <a:prstGeom prst="rect">
            <a:avLst/>
          </a:prstGeom>
          <a:solidFill>
            <a:srgbClr val="505050"/>
          </a:solidFill>
          <a:ln w="2857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627497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8727">
              <a:defRPr/>
            </a:pPr>
            <a:r>
              <a:rPr lang="en-US" sz="1568" kern="0" dirty="0">
                <a:solidFill>
                  <a:prstClr val="white"/>
                </a:solidFill>
                <a:latin typeface="Segoe UI"/>
              </a:rPr>
              <a:t>…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880814" y="5013739"/>
            <a:ext cx="1319588" cy="878879"/>
            <a:chOff x="1883426" y="5104140"/>
            <a:chExt cx="1346048" cy="896502"/>
          </a:xfrm>
        </p:grpSpPr>
        <p:pic>
          <p:nvPicPr>
            <p:cNvPr id="427" name="Picture 4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28" name="Rectangle 427"/>
            <p:cNvSpPr/>
            <p:nvPr/>
          </p:nvSpPr>
          <p:spPr>
            <a:xfrm>
              <a:off x="1883426" y="5483571"/>
              <a:ext cx="26770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386">
                <a:defRPr/>
              </a:pPr>
              <a:r>
                <a:rPr lang="en-US" sz="882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379447" y="5104140"/>
              <a:ext cx="20037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386">
                <a:defRPr/>
              </a:pPr>
              <a:r>
                <a:rPr lang="en-US" sz="882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2817502" y="5483571"/>
              <a:ext cx="41197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386">
                <a:defRPr/>
              </a:pPr>
              <a:r>
                <a:rPr lang="en-US" sz="882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308915" y="5862143"/>
              <a:ext cx="341440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6386">
                <a:defRPr/>
              </a:pPr>
              <a:r>
                <a:rPr lang="en-US" sz="882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432" name="Group 431"/>
          <p:cNvGrpSpPr/>
          <p:nvPr/>
        </p:nvGrpSpPr>
        <p:grpSpPr>
          <a:xfrm>
            <a:off x="1342462" y="4708451"/>
            <a:ext cx="1480244" cy="878007"/>
            <a:chOff x="1369381" y="4802368"/>
            <a:chExt cx="1509926" cy="895613"/>
          </a:xfrm>
        </p:grpSpPr>
        <p:pic>
          <p:nvPicPr>
            <p:cNvPr id="433" name="Picture 12" descr="Image result for docker  logo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309" y="4802368"/>
              <a:ext cx="598998" cy="39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4" name="Picture_x0020_6" descr="image01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81" y="5426936"/>
              <a:ext cx="297381" cy="2710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5" name="Rectangle 434"/>
          <p:cNvSpPr/>
          <p:nvPr/>
        </p:nvSpPr>
        <p:spPr>
          <a:xfrm>
            <a:off x="281838" y="4659948"/>
            <a:ext cx="1097365" cy="286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1274" i="1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rPr>
              <a:t>Inner-Loop</a:t>
            </a:r>
          </a:p>
        </p:txBody>
      </p:sp>
      <p:pic>
        <p:nvPicPr>
          <p:cNvPr id="436" name="Picture 12" descr="Image result for docker 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104" y="2451320"/>
            <a:ext cx="587223" cy="3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7" name="Group 436"/>
          <p:cNvGrpSpPr/>
          <p:nvPr/>
        </p:nvGrpSpPr>
        <p:grpSpPr>
          <a:xfrm>
            <a:off x="4876970" y="1360917"/>
            <a:ext cx="1454532" cy="1521328"/>
            <a:chOff x="4974763" y="1387710"/>
            <a:chExt cx="1483698" cy="1551834"/>
          </a:xfrm>
        </p:grpSpPr>
        <p:sp>
          <p:nvSpPr>
            <p:cNvPr id="438" name="Rounded Rectangle 12"/>
            <p:cNvSpPr/>
            <p:nvPr/>
          </p:nvSpPr>
          <p:spPr>
            <a:xfrm>
              <a:off x="4974763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727">
                <a:defRPr/>
              </a:pPr>
              <a:endParaRPr lang="en-US" sz="1078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5150687" y="1935424"/>
              <a:ext cx="1240480" cy="310392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algn="ctr" defTabSz="878727">
                <a:defRPr/>
              </a:pPr>
              <a:r>
                <a:rPr lang="en-US" sz="1568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440" name="TextBox 439"/>
            <p:cNvSpPr txBox="1"/>
            <p:nvPr/>
          </p:nvSpPr>
          <p:spPr>
            <a:xfrm>
              <a:off x="5223238" y="1387710"/>
              <a:ext cx="967141" cy="390626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algn="ctr" defTabSz="878727">
                <a:defRPr/>
              </a:pPr>
              <a:r>
                <a:rPr lang="en-US" sz="1961" b="1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</a:p>
          </p:txBody>
        </p:sp>
        <p:pic>
          <p:nvPicPr>
            <p:cNvPr id="441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5039078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42" name="Straight Arrow Connector 441"/>
          <p:cNvCxnSpPr>
            <a:cxnSpLocks/>
          </p:cNvCxnSpPr>
          <p:nvPr/>
        </p:nvCxnSpPr>
        <p:spPr>
          <a:xfrm flipV="1">
            <a:off x="6335854" y="2813734"/>
            <a:ext cx="1144216" cy="561255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headEnd type="none"/>
            <a:tailEnd type="triangle" w="med" len="lg"/>
          </a:ln>
          <a:effectLst/>
        </p:spPr>
      </p:cxnSp>
      <p:pic>
        <p:nvPicPr>
          <p:cNvPr id="443" name="Picture 12" descr="Image result for docker 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63" y="2451320"/>
            <a:ext cx="587223" cy="3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4" name="Rectangle 443"/>
          <p:cNvSpPr/>
          <p:nvPr/>
        </p:nvSpPr>
        <p:spPr>
          <a:xfrm>
            <a:off x="4295756" y="1421620"/>
            <a:ext cx="522914" cy="1421182"/>
          </a:xfrm>
          <a:prstGeom prst="rect">
            <a:avLst/>
          </a:prstGeom>
          <a:pattFill prst="horzBrick">
            <a:fgClr>
              <a:sysClr val="window" lastClr="FFFFFF"/>
            </a:fgClr>
            <a:bgClr>
              <a:srgbClr val="C0504D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sz="1765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45" name="Rectangle 444"/>
          <p:cNvSpPr/>
          <p:nvPr/>
        </p:nvSpPr>
        <p:spPr>
          <a:xfrm>
            <a:off x="1744235" y="1017639"/>
            <a:ext cx="4155002" cy="45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94781" hangingPunct="0">
              <a:defRPr/>
            </a:pPr>
            <a:r>
              <a:rPr lang="en-US" sz="2353" kern="0" dirty="0">
                <a:solidFill>
                  <a:srgbClr val="68217A"/>
                </a:solidFill>
                <a:latin typeface="Calibri"/>
                <a:cs typeface="Calibri"/>
                <a:sym typeface="Calibri"/>
              </a:rPr>
              <a:t>Visual Studio Team Services</a:t>
            </a:r>
          </a:p>
        </p:txBody>
      </p:sp>
      <p:grpSp>
        <p:nvGrpSpPr>
          <p:cNvPr id="446" name="Group 445"/>
          <p:cNvGrpSpPr/>
          <p:nvPr/>
        </p:nvGrpSpPr>
        <p:grpSpPr>
          <a:xfrm>
            <a:off x="596706" y="1401151"/>
            <a:ext cx="1454532" cy="1481095"/>
            <a:chOff x="608671" y="1428750"/>
            <a:chExt cx="1483698" cy="1510794"/>
          </a:xfrm>
        </p:grpSpPr>
        <p:sp>
          <p:nvSpPr>
            <p:cNvPr id="447" name="Rounded Rectangle 11"/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727">
                <a:defRPr/>
              </a:pPr>
              <a:endParaRPr lang="en-US" sz="1078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algn="ctr" defTabSz="878727">
                <a:defRPr/>
              </a:pPr>
              <a:r>
                <a:rPr lang="en-US" sz="1568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Control</a:t>
              </a:r>
            </a:p>
            <a:p>
              <a:pPr algn="ctr" defTabSz="878727">
                <a:defRPr/>
              </a:pPr>
              <a:r>
                <a:rPr lang="en-US" sz="1078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449" name="TextBox 448"/>
            <p:cNvSpPr txBox="1"/>
            <p:nvPr/>
          </p:nvSpPr>
          <p:spPr>
            <a:xfrm>
              <a:off x="889041" y="1428750"/>
              <a:ext cx="967141" cy="390626"/>
            </a:xfrm>
            <a:prstGeom prst="rect">
              <a:avLst/>
            </a:prstGeom>
          </p:spPr>
          <p:txBody>
            <a:bodyPr vert="horz" wrap="square" lIns="89593" tIns="89593" rIns="89593" bIns="89593" rtlCol="0" anchor="t">
              <a:noAutofit/>
            </a:bodyPr>
            <a:lstStyle/>
            <a:p>
              <a:pPr marL="228611" indent="-228611" algn="ctr" defTabSz="878727">
                <a:defRPr/>
              </a:pPr>
              <a:r>
                <a:rPr lang="en-US" sz="1961" b="1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</a:p>
          </p:txBody>
        </p:sp>
        <p:pic>
          <p:nvPicPr>
            <p:cNvPr id="450" name="Picture 44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71050" y="2532908"/>
              <a:ext cx="360364" cy="358071"/>
            </a:xfrm>
            <a:prstGeom prst="rect">
              <a:avLst/>
            </a:prstGeom>
          </p:spPr>
        </p:pic>
        <p:pic>
          <p:nvPicPr>
            <p:cNvPr id="451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663976" y="1505210"/>
              <a:ext cx="293484" cy="2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2" name="Picture 10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03"/>
            <a:stretch/>
          </p:blipFill>
          <p:spPr bwMode="auto">
            <a:xfrm>
              <a:off x="663487" y="2496747"/>
              <a:ext cx="349426" cy="40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3" name="Group 452"/>
          <p:cNvGrpSpPr/>
          <p:nvPr/>
        </p:nvGrpSpPr>
        <p:grpSpPr>
          <a:xfrm>
            <a:off x="4838761" y="3063520"/>
            <a:ext cx="1530185" cy="1449450"/>
            <a:chOff x="4863724" y="3106743"/>
            <a:chExt cx="1560868" cy="1478514"/>
          </a:xfrm>
        </p:grpSpPr>
        <p:sp>
          <p:nvSpPr>
            <p:cNvPr id="454" name="Rounded Rectangle 12"/>
            <p:cNvSpPr/>
            <p:nvPr/>
          </p:nvSpPr>
          <p:spPr>
            <a:xfrm>
              <a:off x="4863724" y="3106743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93" tIns="89593" rIns="89593" bIns="8959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727">
                <a:defRPr/>
              </a:pPr>
              <a:endParaRPr lang="en-US" sz="1078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5459227" y="3546106"/>
              <a:ext cx="96536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86">
                <a:defRPr/>
              </a:pPr>
              <a:r>
                <a:rPr lang="en-US" sz="1078" kern="0" dirty="0">
                  <a:solidFill>
                    <a:prstClr val="white"/>
                  </a:solidFill>
                  <a:latin typeface="Segoe UI Semilight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</p:grpSp>
      <p:pic>
        <p:nvPicPr>
          <p:cNvPr id="456" name="Picture 45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83350" y="3598918"/>
            <a:ext cx="554779" cy="5547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07FA96-2A1E-4DD3-818A-ACE316AE6B4F}"/>
              </a:ext>
            </a:extLst>
          </p:cNvPr>
          <p:cNvGrpSpPr/>
          <p:nvPr/>
        </p:nvGrpSpPr>
        <p:grpSpPr>
          <a:xfrm>
            <a:off x="9366051" y="2200383"/>
            <a:ext cx="2488273" cy="609100"/>
            <a:chOff x="9366051" y="2200383"/>
            <a:chExt cx="2488273" cy="609100"/>
          </a:xfrm>
        </p:grpSpPr>
        <p:sp>
          <p:nvSpPr>
            <p:cNvPr id="418" name="Rectangle 417"/>
            <p:cNvSpPr/>
            <p:nvPr/>
          </p:nvSpPr>
          <p:spPr>
            <a:xfrm>
              <a:off x="9366051" y="2200383"/>
              <a:ext cx="2488273" cy="609100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49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727">
                <a:defRPr/>
              </a:pPr>
              <a:r>
                <a:rPr lang="en-US" sz="1568" kern="0" dirty="0">
                  <a:solidFill>
                    <a:prstClr val="white"/>
                  </a:solidFill>
                </a:rPr>
                <a:t>App Services</a:t>
              </a: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7FD1D27-800F-431B-A693-180626D9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472496" y="2273539"/>
              <a:ext cx="485600" cy="485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9650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00052 -0.3682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9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9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5.55112E-17 L 0.14232 5.55112E-1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10742 0.12361 " pathEditMode="relative" rAng="0" ptsTypes="AA">
                                      <p:cBhvr>
                                        <p:cTn id="77" dur="1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9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9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900"/>
                            </p:stCondLst>
                            <p:childTnLst>
                              <p:par>
                                <p:cTn id="10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7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6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25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1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60" grpId="0" animBg="1"/>
      <p:bldP spid="366" grpId="0" animBg="1"/>
      <p:bldP spid="388" grpId="0" animBg="1"/>
      <p:bldP spid="389" grpId="0" animBg="1"/>
      <p:bldP spid="391" grpId="0" animBg="1"/>
      <p:bldP spid="393" grpId="0"/>
      <p:bldP spid="394" grpId="0"/>
      <p:bldP spid="421" grpId="0" animBg="1"/>
      <p:bldP spid="423" grpId="0" animBg="1"/>
      <p:bldP spid="424" grpId="0" animBg="1"/>
      <p:bldP spid="425" grpId="0" animBg="1"/>
      <p:bldP spid="444" grpId="0" animBg="1"/>
      <p:bldP spid="4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7163" y="3830463"/>
            <a:ext cx="1258762" cy="59384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Secret Management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7163" y="3830464"/>
            <a:ext cx="8470630" cy="5938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7163" y="609876"/>
            <a:ext cx="1258762" cy="45609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Language/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2147163" y="1067204"/>
            <a:ext cx="1258762" cy="90498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 Tools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7163" y="609877"/>
            <a:ext cx="8470630" cy="4560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7163" y="1067205"/>
            <a:ext cx="8470630" cy="90498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47163" y="1969157"/>
            <a:ext cx="1258762" cy="73883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System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47163" y="1969158"/>
            <a:ext cx="8470630" cy="73883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7163" y="2704872"/>
            <a:ext cx="1258762" cy="67525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OS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47163" y="2704873"/>
            <a:ext cx="8470630" cy="67525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7163" y="3375719"/>
            <a:ext cx="1258762" cy="45609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Registry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47163" y="3375720"/>
            <a:ext cx="8470630" cy="4560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47163" y="4420981"/>
            <a:ext cx="1258762" cy="170166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Hosting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47163" y="4420982"/>
            <a:ext cx="8470630" cy="17016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8217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48786" y="1103140"/>
            <a:ext cx="737568" cy="4114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71336" y="1129059"/>
            <a:ext cx="2029710" cy="4114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64028" y="1103139"/>
            <a:ext cx="935832" cy="4114431"/>
          </a:xfrm>
          <a:prstGeom prst="rect">
            <a:avLst/>
          </a:prstGeom>
          <a:gradFill>
            <a:gsLst>
              <a:gs pos="0">
                <a:srgbClr val="9DC3E6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5651452" y="1103141"/>
            <a:ext cx="2749945" cy="2521379"/>
          </a:xfrm>
          <a:custGeom>
            <a:avLst/>
            <a:gdLst>
              <a:gd name="connsiteX0" fmla="*/ 0 w 2749945"/>
              <a:gd name="connsiteY0" fmla="*/ 0 h 2521379"/>
              <a:gd name="connsiteX1" fmla="*/ 233355 w 2749945"/>
              <a:gd name="connsiteY1" fmla="*/ 0 h 2521379"/>
              <a:gd name="connsiteX2" fmla="*/ 233355 w 2749945"/>
              <a:gd name="connsiteY2" fmla="*/ 1237358 h 2521379"/>
              <a:gd name="connsiteX3" fmla="*/ 443805 w 2749945"/>
              <a:gd name="connsiteY3" fmla="*/ 1447808 h 2521379"/>
              <a:gd name="connsiteX4" fmla="*/ 1014412 w 2749945"/>
              <a:gd name="connsiteY4" fmla="*/ 1447808 h 2521379"/>
              <a:gd name="connsiteX5" fmla="*/ 1014412 w 2749945"/>
              <a:gd name="connsiteY5" fmla="*/ 1448569 h 2521379"/>
              <a:gd name="connsiteX6" fmla="*/ 2014436 w 2749945"/>
              <a:gd name="connsiteY6" fmla="*/ 1448569 h 2521379"/>
              <a:gd name="connsiteX7" fmla="*/ 2749945 w 2749945"/>
              <a:gd name="connsiteY7" fmla="*/ 2184078 h 2521379"/>
              <a:gd name="connsiteX8" fmla="*/ 2749945 w 2749945"/>
              <a:gd name="connsiteY8" fmla="*/ 2521379 h 2521379"/>
              <a:gd name="connsiteX9" fmla="*/ 2516869 w 2749945"/>
              <a:gd name="connsiteY9" fmla="*/ 2521379 h 2521379"/>
              <a:gd name="connsiteX10" fmla="*/ 2516868 w 2749945"/>
              <a:gd name="connsiteY10" fmla="*/ 2184077 h 2521379"/>
              <a:gd name="connsiteX11" fmla="*/ 2014436 w 2749945"/>
              <a:gd name="connsiteY11" fmla="*/ 1681645 h 2521379"/>
              <a:gd name="connsiteX12" fmla="*/ 988583 w 2749945"/>
              <a:gd name="connsiteY12" fmla="*/ 1681645 h 2521379"/>
              <a:gd name="connsiteX13" fmla="*/ 988583 w 2749945"/>
              <a:gd name="connsiteY13" fmla="*/ 1681163 h 2521379"/>
              <a:gd name="connsiteX14" fmla="*/ 443805 w 2749945"/>
              <a:gd name="connsiteY14" fmla="*/ 1681163 h 2521379"/>
              <a:gd name="connsiteX15" fmla="*/ 0 w 2749945"/>
              <a:gd name="connsiteY15" fmla="*/ 1237358 h 2521379"/>
              <a:gd name="connsiteX16" fmla="*/ 0 w 2749945"/>
              <a:gd name="connsiteY16" fmla="*/ 0 h 252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49945" h="2521379">
                <a:moveTo>
                  <a:pt x="0" y="0"/>
                </a:moveTo>
                <a:lnTo>
                  <a:pt x="233355" y="0"/>
                </a:lnTo>
                <a:lnTo>
                  <a:pt x="233355" y="1237358"/>
                </a:lnTo>
                <a:cubicBezTo>
                  <a:pt x="233355" y="1353586"/>
                  <a:pt x="327577" y="1447808"/>
                  <a:pt x="443805" y="1447808"/>
                </a:cubicBezTo>
                <a:lnTo>
                  <a:pt x="1014412" y="1447808"/>
                </a:lnTo>
                <a:lnTo>
                  <a:pt x="1014412" y="1448569"/>
                </a:lnTo>
                <a:lnTo>
                  <a:pt x="2014436" y="1448569"/>
                </a:lnTo>
                <a:cubicBezTo>
                  <a:pt x="2420646" y="1448569"/>
                  <a:pt x="2749945" y="1777868"/>
                  <a:pt x="2749945" y="2184078"/>
                </a:cubicBezTo>
                <a:lnTo>
                  <a:pt x="2749945" y="2521379"/>
                </a:lnTo>
                <a:lnTo>
                  <a:pt x="2516869" y="2521379"/>
                </a:lnTo>
                <a:lnTo>
                  <a:pt x="2516868" y="2184077"/>
                </a:lnTo>
                <a:cubicBezTo>
                  <a:pt x="2516868" y="1906591"/>
                  <a:pt x="2291922" y="1681645"/>
                  <a:pt x="2014436" y="1681645"/>
                </a:cubicBezTo>
                <a:lnTo>
                  <a:pt x="988583" y="1681645"/>
                </a:lnTo>
                <a:lnTo>
                  <a:pt x="988583" y="1681163"/>
                </a:lnTo>
                <a:lnTo>
                  <a:pt x="443805" y="1681163"/>
                </a:lnTo>
                <a:cubicBezTo>
                  <a:pt x="198698" y="1681163"/>
                  <a:pt x="0" y="1482465"/>
                  <a:pt x="0" y="1237358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/>
          <p:cNvSpPr/>
          <p:nvPr/>
        </p:nvSpPr>
        <p:spPr>
          <a:xfrm>
            <a:off x="4464028" y="609877"/>
            <a:ext cx="1585046" cy="449189"/>
          </a:xfrm>
          <a:custGeom>
            <a:avLst/>
            <a:gdLst>
              <a:gd name="connsiteX0" fmla="*/ 0 w 1585046"/>
              <a:gd name="connsiteY0" fmla="*/ 0 h 516009"/>
              <a:gd name="connsiteX1" fmla="*/ 1585045 w 1585046"/>
              <a:gd name="connsiteY1" fmla="*/ 0 h 516009"/>
              <a:gd name="connsiteX2" fmla="*/ 1585045 w 1585046"/>
              <a:gd name="connsiteY2" fmla="*/ 246248 h 516009"/>
              <a:gd name="connsiteX3" fmla="*/ 1585046 w 1585046"/>
              <a:gd name="connsiteY3" fmla="*/ 246248 h 516009"/>
              <a:gd name="connsiteX4" fmla="*/ 1585046 w 1585046"/>
              <a:gd name="connsiteY4" fmla="*/ 516009 h 516009"/>
              <a:gd name="connsiteX5" fmla="*/ 1009651 w 1585046"/>
              <a:gd name="connsiteY5" fmla="*/ 516009 h 516009"/>
              <a:gd name="connsiteX6" fmla="*/ 1009651 w 1585046"/>
              <a:gd name="connsiteY6" fmla="*/ 269761 h 516009"/>
              <a:gd name="connsiteX7" fmla="*/ 933451 w 1585046"/>
              <a:gd name="connsiteY7" fmla="*/ 269761 h 516009"/>
              <a:gd name="connsiteX8" fmla="*/ 933451 w 1585046"/>
              <a:gd name="connsiteY8" fmla="*/ 516009 h 516009"/>
              <a:gd name="connsiteX9" fmla="*/ 1 w 1585046"/>
              <a:gd name="connsiteY9" fmla="*/ 516009 h 516009"/>
              <a:gd name="connsiteX10" fmla="*/ 1 w 1585046"/>
              <a:gd name="connsiteY10" fmla="*/ 269761 h 516009"/>
              <a:gd name="connsiteX11" fmla="*/ 0 w 1585046"/>
              <a:gd name="connsiteY11" fmla="*/ 269761 h 51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5046" h="516009">
                <a:moveTo>
                  <a:pt x="0" y="0"/>
                </a:moveTo>
                <a:lnTo>
                  <a:pt x="1585045" y="0"/>
                </a:lnTo>
                <a:lnTo>
                  <a:pt x="1585045" y="246248"/>
                </a:lnTo>
                <a:lnTo>
                  <a:pt x="1585046" y="246248"/>
                </a:lnTo>
                <a:lnTo>
                  <a:pt x="1585046" y="516009"/>
                </a:lnTo>
                <a:lnTo>
                  <a:pt x="1009651" y="516009"/>
                </a:lnTo>
                <a:lnTo>
                  <a:pt x="1009651" y="269761"/>
                </a:lnTo>
                <a:lnTo>
                  <a:pt x="933451" y="269761"/>
                </a:lnTo>
                <a:lnTo>
                  <a:pt x="933451" y="516009"/>
                </a:lnTo>
                <a:lnTo>
                  <a:pt x="1" y="516009"/>
                </a:lnTo>
                <a:lnTo>
                  <a:pt x="1" y="269761"/>
                </a:lnTo>
                <a:lnTo>
                  <a:pt x="0" y="26976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2828" y="830775"/>
            <a:ext cx="5901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FX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99852" y="821883"/>
            <a:ext cx="475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028459" y="537871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87" y="1235243"/>
            <a:ext cx="1181841" cy="59092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509239" y="1137570"/>
            <a:ext cx="783164" cy="579013"/>
            <a:chOff x="7050130" y="3173596"/>
            <a:chExt cx="1354414" cy="100135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316" y="3173596"/>
              <a:ext cx="564924" cy="56492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050130" y="3642675"/>
              <a:ext cx="1354414" cy="532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2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37BC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VS Code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36987" y="2128640"/>
            <a:ext cx="2102768" cy="369332"/>
            <a:chOff x="90203" y="2751924"/>
            <a:chExt cx="2102768" cy="369332"/>
          </a:xfrm>
        </p:grpSpPr>
        <p:pic>
          <p:nvPicPr>
            <p:cNvPr id="33" name="Picture 4" descr="https://zapier.cachefly.net/storage/services/59152a3a91bfe0ddd2fc9b978448593a.128x1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2115" r="21627" b="23287"/>
            <a:stretch/>
          </p:blipFill>
          <p:spPr bwMode="auto">
            <a:xfrm>
              <a:off x="90203" y="2782864"/>
              <a:ext cx="337814" cy="314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428017" y="2751924"/>
              <a:ext cx="1764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68217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VSTS CI/CD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8115488" y="609877"/>
            <a:ext cx="798401" cy="4491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Node.js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87929" y="2953362"/>
            <a:ext cx="997306" cy="379085"/>
          </a:xfrm>
          <a:prstGeom prst="rect">
            <a:avLst/>
          </a:prstGeom>
          <a:solidFill>
            <a:srgbClr val="006EC0">
              <a:alpha val="38824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Nano Server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19767" y="2953362"/>
            <a:ext cx="2980370" cy="379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20882" y="2953362"/>
            <a:ext cx="1203932" cy="379085"/>
          </a:xfrm>
          <a:prstGeom prst="rect">
            <a:avLst/>
          </a:prstGeom>
          <a:solidFill>
            <a:srgbClr val="006EC0">
              <a:alpha val="38824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Server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371336" y="4450305"/>
            <a:ext cx="3146548" cy="2372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Services w/Containers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920882" y="5013480"/>
            <a:ext cx="6589042" cy="2372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ACS – Kubernetes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920882" y="3572409"/>
            <a:ext cx="6597002" cy="2372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Container Registry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920882" y="5295067"/>
            <a:ext cx="6589042" cy="2372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ACS – Docker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883718" y="5583869"/>
            <a:ext cx="2622578" cy="2372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ACS –DC/OS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2" descr="Image result for jenkin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849" y="2151161"/>
            <a:ext cx="1342808" cy="43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9548786" y="609877"/>
            <a:ext cx="740984" cy="4491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929304" y="609877"/>
            <a:ext cx="427389" cy="4491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821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9766" y="609877"/>
            <a:ext cx="588696" cy="4491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Core</a:t>
            </a:r>
          </a:p>
        </p:txBody>
      </p:sp>
      <p:pic>
        <p:nvPicPr>
          <p:cNvPr id="48" name="Picture 4" descr="Related im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14" y="1065972"/>
            <a:ext cx="708596" cy="7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9515754" y="1602859"/>
            <a:ext cx="784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C35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IntelliJ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925907" y="4731893"/>
            <a:ext cx="2634166" cy="2372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Fabric Guest Containers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917255" y="4164148"/>
            <a:ext cx="6600630" cy="2372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KeyVault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Hasicorp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917254" y="3886057"/>
            <a:ext cx="2642819" cy="2372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VSTS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839017"/>
      </p:ext>
    </p:extLst>
  </p:cSld>
  <p:clrMapOvr>
    <a:masterClrMapping/>
  </p:clrMapOvr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S2017RTM_Template.potx" id="{8AF0A1C0-503F-423B-9F4B-13744B926D76}" vid="{A8136870-2391-44DE-BD39-91E744E311A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433</Words>
  <Application>Microsoft Office PowerPoint</Application>
  <PresentationFormat>Widescreen</PresentationFormat>
  <Paragraphs>88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Segoe UI</vt:lpstr>
      <vt:lpstr>Segoe UI Light</vt:lpstr>
      <vt:lpstr>Segoe UI Semilight</vt:lpstr>
      <vt:lpstr>Wingdings</vt:lpstr>
      <vt:lpstr>5-50002_Ignite_Breakout_Template</vt:lpstr>
      <vt:lpstr>Office Theme</vt:lpstr>
      <vt:lpstr>Connect_2016_Template_Light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Lasker</dc:creator>
  <cp:lastModifiedBy>Steve Lasker</cp:lastModifiedBy>
  <cp:revision>9</cp:revision>
  <dcterms:created xsi:type="dcterms:W3CDTF">2016-09-26T03:18:58Z</dcterms:created>
  <dcterms:modified xsi:type="dcterms:W3CDTF">2017-04-17T17:29:45Z</dcterms:modified>
</cp:coreProperties>
</file>